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639" r:id="rId2"/>
  </p:sldMasterIdLst>
  <p:notesMasterIdLst>
    <p:notesMasterId r:id="rId9"/>
  </p:notesMasterIdLst>
  <p:handoutMasterIdLst>
    <p:handoutMasterId r:id="rId10"/>
  </p:handoutMasterIdLst>
  <p:sldIdLst>
    <p:sldId id="256" r:id="rId3"/>
    <p:sldId id="548" r:id="rId4"/>
    <p:sldId id="531" r:id="rId5"/>
    <p:sldId id="550" r:id="rId6"/>
    <p:sldId id="429" r:id="rId7"/>
    <p:sldId id="551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AF"/>
    <a:srgbClr val="0000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howGuides="1">
      <p:cViewPr varScale="1">
        <p:scale>
          <a:sx n="74" d="100"/>
          <a:sy n="74" d="100"/>
        </p:scale>
        <p:origin x="1133" y="43"/>
      </p:cViewPr>
      <p:guideLst>
        <p:guide orient="horz" pos="5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3139" y="72"/>
      </p:cViewPr>
      <p:guideLst>
        <p:guide orient="horz" pos="3024"/>
        <p:guide pos="230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B5DBA7F-922D-4D6D-9083-33FC35C4E34B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E595E3B-2F4F-4276-A3D6-CDEF5DAC3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314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DEEFB2-EB01-4BC6-AE5B-A01D64E7A86D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4F3FC13-CEAE-4B19-A04C-167D1540B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5155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etfilms.org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nl-NL" sz="2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pl-PL" sz="2400" dirty="0"/>
              <a:t>Dążenie do zachowania/ wzrostu przepustowości korytarza ruchu nie może być utożsamiane z tworzeniem warunków do osiągania wyższych prędkości jazdy samochodów. Poprawa warunków jazdy z dużą prędkością nie musi prowadzić do wzrostu przepustowości korytarzy ruchu.</a:t>
            </a:r>
          </a:p>
          <a:p>
            <a:r>
              <a:rPr lang="pl-PL" sz="2400" dirty="0"/>
              <a:t>Na odległości „miejskie” aktywne formy mobilności często zapewniają większą przepustowość, umożliwiają oszczędność czasu i przyczyniają się do poprawy bezpieczeństwa i innych parametrów ruchu (ludzi). </a:t>
            </a:r>
          </a:p>
          <a:p>
            <a:r>
              <a:rPr lang="pl-PL" sz="2400" dirty="0"/>
              <a:t>Ważnym aspektem jest kwestia wpływu rozwiązań transportowych na zdrowie kolejnego pokolenia.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5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pl-PL" sz="2400" dirty="0"/>
              <a:t>Planowanie transportu i jego infrastruktury powinno uwzględniać długookresową perspektywę i być ściśle powiązane z wizją i strategią miasta wykraczającą poza horyzont obecnego okresu planowania finansowego UE. </a:t>
            </a:r>
          </a:p>
          <a:p>
            <a:r>
              <a:rPr lang="pl-PL" sz="2400" dirty="0"/>
              <a:t>Wizja przyszłości nie może być oparta o założenie nieprzerwanego wzrostu liczby samochodów i skali korzystania z niego przez mieszkańców, których preferencje ulegają zmianie i mogą ulegać dalszym zmianom w świetle poznawania nowych uwarunkowań i powstawania nowych rozwiązań – np. wzrostu znaczenia rowerów wspomaganych elektrycznie jako pojazdów całorocznych, dobrych do pokonywania codziennych dojazdów nawet na odległość 12-15 km w jedną stronę.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4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27784-7942-4866-B7A6-7D04B8257B2F}" type="slidenum">
              <a:rPr lang="en-GB"/>
              <a:pPr/>
              <a:t>4</a:t>
            </a:fld>
            <a:endParaRPr lang="en-GB"/>
          </a:p>
        </p:txBody>
      </p:sp>
      <p:sp>
        <p:nvSpPr>
          <p:cNvPr id="40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0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Pożądany kształt piramidy ustalamy badając, jakie odległości pokonujemy w czasie codziennych podróży.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Na krótkie odległości nie ma potrzeby ani sensu używania samochodu, ale: co to znaczy krótka odległość?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Badania holenderskie wskazują, że 50% przejazdów samochodami w mieście odbywa się na odległość do 5 km.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Chodzi więc o to, by w mieście stworzyć warunki do bezpiecznego poruszania się inaczej niż samochodem na takie odległości (do 5 km).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Na większe odległości warto tworzyć powiązania intermodalne: spacer pieszy, przejazd rowerem i transportem  publicznym – po dotarciu do stacji docelowej - rowerem publicznym lub pieszo.</a:t>
            </a:r>
          </a:p>
        </p:txBody>
      </p:sp>
      <p:sp>
        <p:nvSpPr>
          <p:cNvPr id="4101" name="Footer Placeholder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9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pl-PL" sz="1900" dirty="0"/>
              <a:t>Taką politykę można stosować dysponując odpowiednim zrozumieniem i poparciem ze strony lokalnych społeczności.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dirty="0"/>
              <a:t>W krajach mających dłuższe doświadczenie z nadmiarem jadących samochodów na jezdniach oraz samochodów stojących – zajmujących cenną przestrzeń publiczną w lokalnych centrach  można liczyć na poparcie odpowiednio przygotowanych obywatelskich stowarzyszeń rowerzystów.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dirty="0"/>
              <a:t>W naszym kraju niektórzy z ich członków, działających nawet od wielu lat, są przekonani, że najważniejsze jest budowanie wydzielonej infrastruktury rowerowej – dla rowerzystów.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dirty="0"/>
              <a:t>Doświadczone metropolie bardziej zwracają uwagę na tworzenie „niewidzialnej” infrastruktury rowerowej - dla mieszkańców, którzy powinni być wspierani wtedy, gdy decydują się na przejście piesze lub skorzystanie z roweru.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3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Nie ma możliwości stworzenia miasta przyjaznego dla ruchu samochodowego, z którego użytkownicy samochodów będą zadowoleni.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Samochód w coraz mniejszym stopniu – ze swojej natury – </a:t>
            </a:r>
            <a:r>
              <a:rPr lang="pl-PL" sz="1800" dirty="0" err="1"/>
              <a:t>terenochłonności</a:t>
            </a:r>
            <a:r>
              <a:rPr lang="pl-PL" sz="1800" dirty="0"/>
              <a:t> – stał się ofiarą własnego sukcesu. Dlatego powinien on zostać umieszczony w innym niż dotychczas miejscu na liście priorytetów miejskich.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Wprowadzenie na jego miejsce komunikacji publicznej okazuje się nieskuteczne: na pierwszym miejscu hierarchii trzeba w mieście stawiać interesy pieszych.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Tworzenie warunków do szybkiej jazdy samochodem na pierwszym miejscu nie poprawia przepustowości miejskiej sieci komunikacyjnej dla jego mieszkańców.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/>
              <a:t>Niniejsza prezentacja jest tylko wstępem do dalszych działań. Wzorce są dostępne na wyciągnięcie ręki w </a:t>
            </a:r>
            <a:r>
              <a:rPr lang="pl-PL" sz="1800" dirty="0" err="1"/>
              <a:t>internecie</a:t>
            </a:r>
            <a:r>
              <a:rPr lang="pl-PL" sz="1800" dirty="0"/>
              <a:t>: por. np. </a:t>
            </a:r>
            <a:r>
              <a:rPr lang="pl-PL" sz="1800" dirty="0">
                <a:hlinkClick r:id="rId3"/>
              </a:rPr>
              <a:t>www.streetfilms.org</a:t>
            </a:r>
            <a:r>
              <a:rPr lang="pl-PL" sz="1800" dirty="0"/>
              <a:t>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EF4F-4560-4F38-ADB2-6A3E5C7AB1D8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E306-1249-4B15-A8D0-A10B752E4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2B40-56BF-4778-8E9C-7FFFC125F9CC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BCD2-3976-4F0D-B718-73510C321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3DDC-D366-49E0-B606-CF0AA3542E84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8948-37AA-4079-BD63-DF0170C36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556-512B-4A43-9E62-D406BDD20037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EFB2-E79D-4D8F-B3E2-BBA717E3E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DC7C-A7CC-4CAE-9B99-370FC9618A05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F34B-EFFD-479D-8048-FB8A323B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41CC-EB65-40A6-BFAD-8238C25B09B0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4A66-435E-455F-8529-170D1FF56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9580-E7A8-4019-8E6A-53C022BFC2AB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CE30-DC5A-44DA-B4B5-9C1B8542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7A71C-6974-4DE6-8678-76CE4C26EBF4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4961-9B99-4BAD-9319-32A48E48C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3D2EA-D907-4CC1-8266-2C6F05AFBEBD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792-A757-41BA-9CA7-AAF266B93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7719-2E06-433A-881B-71335561AC1E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9097-7B7E-435B-AE81-489FE70C3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F260191C-BAD6-4ACD-BA66-691BEF48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16538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16538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602136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C8411-DF80-445E-95F0-58ADD81933B2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00DF-34B3-40C5-B0CF-6167937F5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CDF34BF-F8C0-415F-AD0D-6C1785BCD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502E-BA48-4D16-AA8B-352E9C9B4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769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www.ecf.com</a:t>
            </a:r>
          </a:p>
        </p:txBody>
      </p:sp>
      <p:pic>
        <p:nvPicPr>
          <p:cNvPr id="10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4F99-B0DB-40BD-947B-8A58FFA41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68B10AFD-03AE-4A17-82C5-027D47E86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430" y="141272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10EEE-621D-467B-B955-56EAE6785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386139"/>
            <a:ext cx="5486400" cy="1566863"/>
          </a:xfrm>
        </p:spPr>
        <p:txBody>
          <a:bodyPr/>
          <a:lstStyle>
            <a:lvl1pPr marL="0" indent="0" algn="ctr">
              <a:buNone/>
              <a:defRPr sz="3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6172200" cy="1524000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6" descr="ecf-Logo Interne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832" y="6093370"/>
            <a:ext cx="1408335" cy="50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2" descr="C:\Users\aga\Documents\PSWE\pswe_pliki_dla_grafika\logo_pswe_rgb\wariant-rozszerzon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310" y="6093370"/>
            <a:ext cx="1152160" cy="55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540" y="5949350"/>
            <a:ext cx="881504" cy="6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CAF">
                <a:alpha val="51000"/>
              </a:srgbClr>
            </a:gs>
            <a:gs pos="32000">
              <a:srgbClr val="FFEBFA">
                <a:alpha val="2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4" r:id="rId1"/>
    <p:sldLayoutId id="2147485445" r:id="rId2"/>
    <p:sldLayoutId id="2147485446" r:id="rId3"/>
    <p:sldLayoutId id="2147485447" r:id="rId4"/>
    <p:sldLayoutId id="2147485448" r:id="rId5"/>
    <p:sldLayoutId id="2147485449" r:id="rId6"/>
    <p:sldLayoutId id="2147485450" r:id="rId7"/>
    <p:sldLayoutId id="2147485451" r:id="rId8"/>
    <p:sldLayoutId id="2147485452" r:id="rId9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BC4F36-1EE7-46FA-8C9B-0B6665D6412B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55FE0-657D-476C-BAD6-D2D4CEA3D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3" r:id="rId1"/>
    <p:sldLayoutId id="2147485434" r:id="rId2"/>
    <p:sldLayoutId id="2147485435" r:id="rId3"/>
    <p:sldLayoutId id="2147485436" r:id="rId4"/>
    <p:sldLayoutId id="2147485437" r:id="rId5"/>
    <p:sldLayoutId id="2147485438" r:id="rId6"/>
    <p:sldLayoutId id="2147485439" r:id="rId7"/>
    <p:sldLayoutId id="2147485440" r:id="rId8"/>
    <p:sldLayoutId id="2147485441" r:id="rId9"/>
    <p:sldLayoutId id="2147485442" r:id="rId10"/>
    <p:sldLayoutId id="21474854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ubtitle 2"/>
          <p:cNvSpPr>
            <a:spLocks noGrp="1"/>
          </p:cNvSpPr>
          <p:nvPr>
            <p:ph type="subTitle" idx="1"/>
          </p:nvPr>
        </p:nvSpPr>
        <p:spPr>
          <a:xfrm>
            <a:off x="755650" y="3284980"/>
            <a:ext cx="7848600" cy="158422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</a:rPr>
              <a:t>Dr </a:t>
            </a:r>
            <a:r>
              <a:rPr lang="pl-PL" sz="2400" dirty="0">
                <a:solidFill>
                  <a:srgbClr val="000000"/>
                </a:solidFill>
              </a:rPr>
              <a:t>Piotr Kuropatwiński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pl-PL" sz="24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l-PL" sz="2400" dirty="0">
                <a:solidFill>
                  <a:srgbClr val="000000"/>
                </a:solidFill>
              </a:rPr>
              <a:t>Polska Unia Mobilności Aktywnej</a:t>
            </a:r>
            <a:br>
              <a:rPr lang="pl-PL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419" y="908650"/>
            <a:ext cx="8353161" cy="201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200" dirty="0"/>
              <a:t>Zmiany paradygmatu planowania transportu</a:t>
            </a:r>
          </a:p>
          <a:p>
            <a:pPr algn="ctr"/>
            <a:r>
              <a:rPr lang="pl-PL" sz="2400" b="1" dirty="0">
                <a:solidFill>
                  <a:srgbClr val="000000"/>
                </a:solidFill>
                <a:latin typeface="+mn-lt"/>
                <a:ea typeface="+mj-ea"/>
              </a:rPr>
              <a:t>Próba identyfikacji pożądanych kierunków </a:t>
            </a:r>
          </a:p>
          <a:p>
            <a:pPr algn="ctr"/>
            <a:r>
              <a:rPr lang="pl-PL" sz="2400" b="1" dirty="0">
                <a:solidFill>
                  <a:srgbClr val="000000"/>
                </a:solidFill>
                <a:latin typeface="+mn-lt"/>
                <a:ea typeface="+mj-ea"/>
              </a:rPr>
              <a:t>zmian systemu transportowego Ostródy</a:t>
            </a:r>
            <a:endParaRPr lang="en-US" sz="2400" b="1" dirty="0">
              <a:solidFill>
                <a:srgbClr val="000000"/>
              </a:solidFill>
              <a:latin typeface="+mn-lt"/>
              <a:ea typeface="+mj-ea"/>
            </a:endParaRPr>
          </a:p>
        </p:txBody>
      </p:sp>
      <p:sp>
        <p:nvSpPr>
          <p:cNvPr id="37892" name="Subtitle 2"/>
          <p:cNvSpPr txBox="1">
            <a:spLocks/>
          </p:cNvSpPr>
          <p:nvPr/>
        </p:nvSpPr>
        <p:spPr bwMode="auto">
          <a:xfrm>
            <a:off x="647699" y="4653170"/>
            <a:ext cx="7848600" cy="72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b="1" dirty="0">
                <a:solidFill>
                  <a:srgbClr val="00B0F0"/>
                </a:solidFill>
                <a:latin typeface="Calibri" pitchFamily="34" charset="0"/>
              </a:rPr>
              <a:t>Debata na temat mobilności i transportu w ujęciu strategicznym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l-PL" b="1" dirty="0">
                <a:solidFill>
                  <a:srgbClr val="00B0F0"/>
                </a:solidFill>
                <a:latin typeface="Calibri" pitchFamily="34" charset="0"/>
              </a:rPr>
              <a:t>Ostróda, 8 listopada 2017 r.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endParaRPr lang="en-US" sz="20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00" y="115888"/>
            <a:ext cx="889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dirty="0">
                <a:latin typeface="+mj-lt"/>
              </a:rPr>
              <a:t>Kluczowe przejawy zmiany paradygmatu 1/2</a:t>
            </a:r>
            <a:endParaRPr lang="en-US" sz="280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403350" y="692150"/>
            <a:ext cx="7740650" cy="0"/>
          </a:xfrm>
          <a:prstGeom prst="line">
            <a:avLst/>
          </a:prstGeom>
          <a:ln w="444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582817" y="745193"/>
            <a:ext cx="4040188" cy="864119"/>
          </a:xfrm>
        </p:spPr>
        <p:txBody>
          <a:bodyPr/>
          <a:lstStyle/>
          <a:p>
            <a:r>
              <a:rPr lang="pl-PL" dirty="0"/>
              <a:t>T</a:t>
            </a:r>
            <a:r>
              <a:rPr lang="en-US" dirty="0" err="1"/>
              <a:t>radycyjne</a:t>
            </a:r>
            <a:r>
              <a:rPr lang="en-US" dirty="0"/>
              <a:t> </a:t>
            </a:r>
            <a:r>
              <a:rPr lang="en-US" dirty="0" err="1"/>
              <a:t>planowanie</a:t>
            </a:r>
            <a:r>
              <a:rPr lang="en-US" dirty="0"/>
              <a:t> </a:t>
            </a:r>
            <a:r>
              <a:rPr lang="en-US" dirty="0" err="1"/>
              <a:t>transportu</a:t>
            </a:r>
            <a:endParaRPr lang="en-US" dirty="0"/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4258054"/>
              </p:ext>
            </p:extLst>
          </p:nvPr>
        </p:nvGraphicFramePr>
        <p:xfrm>
          <a:off x="1" y="1609312"/>
          <a:ext cx="3707879" cy="364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88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Zorientowane na ruch (pojazdów)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3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Uwaga skoncentrowana na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przepustowości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prędkości pojazdów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Nastawienie na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gałęzie transportu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520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centrum uwagi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099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Sektorowy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 planistyczny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(Studium Uwarunkowań ……)</a:t>
                      </a:r>
                      <a:endParaRPr lang="en-US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Symbol zastępczy tekstu 12"/>
          <p:cNvSpPr>
            <a:spLocks noGrp="1"/>
          </p:cNvSpPr>
          <p:nvPr>
            <p:ph type="body" sz="quarter" idx="3"/>
          </p:nvPr>
        </p:nvSpPr>
        <p:spPr>
          <a:xfrm>
            <a:off x="4645028" y="692620"/>
            <a:ext cx="4041775" cy="864119"/>
          </a:xfrm>
        </p:spPr>
        <p:txBody>
          <a:bodyPr/>
          <a:lstStyle/>
          <a:p>
            <a:r>
              <a:rPr lang="pl-PL" dirty="0"/>
              <a:t>Planowanie na rzecz zrównoważonej mobilności</a:t>
            </a:r>
            <a:endParaRPr lang="en-US" dirty="0"/>
          </a:p>
        </p:txBody>
      </p:sp>
      <p:graphicFrame>
        <p:nvGraphicFramePr>
          <p:cNvPr id="16" name="Symbol zastępczy zawartości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60007799"/>
              </p:ext>
            </p:extLst>
          </p:nvPr>
        </p:nvGraphicFramePr>
        <p:xfrm>
          <a:off x="3923911" y="1609725"/>
          <a:ext cx="522009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Zorientowane na ludzi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Uwaga skupiona na dostępności i jakości życia, jak również na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sustensywności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równości społecznej,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zdrowiu,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jakości przestrzeni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środowiska naturalnego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Nastawienie na harmonijny rozwój: zwłaszcza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aktywnych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sposobów</a:t>
                      </a:r>
                      <a:r>
                        <a:rPr lang="pl-PL" sz="18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zaspokajania potrzeby mobilności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Zintegrowany zestaw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wielu działań i rozwiązań efektywnych kosztowo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Sektorowy dokument planistyczny (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pl-PL" sz="18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iKZP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uzupełniający poszczególne obszary polityki (takie jak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gospodarowanie przestrzenią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usługi socjalne,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zdrowie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egzekwowanie przepisów …...)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09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00" y="115888"/>
            <a:ext cx="889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dirty="0">
                <a:latin typeface="+mj-lt"/>
              </a:rPr>
              <a:t>Kluczowe przejawy zmiany paradygmatu 2/2</a:t>
            </a:r>
            <a:endParaRPr lang="en-US" sz="280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403350" y="692150"/>
            <a:ext cx="7740650" cy="0"/>
          </a:xfrm>
          <a:prstGeom prst="line">
            <a:avLst/>
          </a:prstGeom>
          <a:ln w="444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582817" y="745193"/>
            <a:ext cx="4040188" cy="864119"/>
          </a:xfrm>
        </p:spPr>
        <p:txBody>
          <a:bodyPr/>
          <a:lstStyle/>
          <a:p>
            <a:r>
              <a:rPr lang="pl-PL" dirty="0"/>
              <a:t>T</a:t>
            </a:r>
            <a:r>
              <a:rPr lang="en-US" dirty="0" err="1"/>
              <a:t>radycyjne</a:t>
            </a:r>
            <a:r>
              <a:rPr lang="en-US" dirty="0"/>
              <a:t> </a:t>
            </a:r>
            <a:r>
              <a:rPr lang="en-US" dirty="0" err="1"/>
              <a:t>planowanie</a:t>
            </a:r>
            <a:r>
              <a:rPr lang="en-US" dirty="0"/>
              <a:t> </a:t>
            </a:r>
            <a:r>
              <a:rPr lang="en-US" dirty="0" err="1"/>
              <a:t>transportu</a:t>
            </a:r>
            <a:endParaRPr lang="en-US" dirty="0"/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4130457"/>
              </p:ext>
            </p:extLst>
          </p:nvPr>
        </p:nvGraphicFramePr>
        <p:xfrm>
          <a:off x="0" y="1700760"/>
          <a:ext cx="3851899" cy="358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50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Zorientowane na ruch (pojazdów)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865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Krótko i średnio okresowy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realizacji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704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Główni eksperci: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Inżynierowie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ruchu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159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Planowanie przez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ekspertów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968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Ograniczona ocena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wpływu na otoczenie społeczne i środowisko naturalne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Symbol zastępczy tekstu 12"/>
          <p:cNvSpPr>
            <a:spLocks noGrp="1"/>
          </p:cNvSpPr>
          <p:nvPr>
            <p:ph type="body" sz="quarter" idx="3"/>
          </p:nvPr>
        </p:nvSpPr>
        <p:spPr>
          <a:xfrm>
            <a:off x="4645028" y="692620"/>
            <a:ext cx="4041775" cy="864119"/>
          </a:xfrm>
        </p:spPr>
        <p:txBody>
          <a:bodyPr/>
          <a:lstStyle/>
          <a:p>
            <a:r>
              <a:rPr lang="pl-PL" dirty="0"/>
              <a:t>Planowanie na rzecz zrównoważonej mobilności</a:t>
            </a:r>
            <a:endParaRPr lang="en-US" dirty="0"/>
          </a:p>
        </p:txBody>
      </p:sp>
      <p:graphicFrame>
        <p:nvGraphicFramePr>
          <p:cNvPr id="16" name="Symbol zastępczy zawartości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35221905"/>
              </p:ext>
            </p:extLst>
          </p:nvPr>
        </p:nvGraphicFramePr>
        <p:xfrm>
          <a:off x="3923911" y="1712001"/>
          <a:ext cx="5220090" cy="364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584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Zorientowane na ludzi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21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Krótko i średnio okresowy plan realizacji powiązany </a:t>
                      </a:r>
                      <a:b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długookresową wizją i strategią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021"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Interdyscyplinarne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zespoły projektowe </a:t>
                      </a:r>
                      <a:b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pracujące</a:t>
                      </a:r>
                      <a:r>
                        <a:rPr lang="pl-PL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udziałem interesariuszy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61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Planowanie z zaangażowaniem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mieszkańców,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przezroczyste podejście partycypacyjne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1072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Regularne monitorowanie i ocena różnych przejawów wpływu podstawą </a:t>
                      </a:r>
                      <a:r>
                        <a:rPr lang="pl-PL" sz="18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ustrukturyzowanego procesu uczenia się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poprawiania działań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2"/>
          <p:cNvSpPr>
            <a:spLocks noChangeShapeType="1"/>
          </p:cNvSpPr>
          <p:nvPr/>
        </p:nvSpPr>
        <p:spPr bwMode="auto">
          <a:xfrm flipV="1">
            <a:off x="533400" y="476250"/>
            <a:ext cx="6350" cy="546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51" name="Text Box 43"/>
          <p:cNvSpPr txBox="1">
            <a:spLocks noChangeArrowheads="1"/>
          </p:cNvSpPr>
          <p:nvPr/>
        </p:nvSpPr>
        <p:spPr bwMode="auto">
          <a:xfrm rot="-5400000">
            <a:off x="-517550" y="3101434"/>
            <a:ext cx="1730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>
                <a:solidFill>
                  <a:schemeClr val="bg1"/>
                </a:solidFill>
              </a:rPr>
              <a:t>Odległość</a:t>
            </a:r>
            <a:endParaRPr lang="en-AU" b="1" dirty="0">
              <a:solidFill>
                <a:schemeClr val="bg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457200"/>
            <a:ext cx="6265863" cy="5545138"/>
            <a:chOff x="1020" y="300"/>
            <a:chExt cx="3947" cy="3493"/>
          </a:xfrm>
        </p:grpSpPr>
        <p:sp>
          <p:nvSpPr>
            <p:cNvPr id="2089" name="Trójkąt równoramienny 4"/>
            <p:cNvSpPr>
              <a:spLocks noChangeArrowheads="1"/>
            </p:cNvSpPr>
            <p:nvPr/>
          </p:nvSpPr>
          <p:spPr bwMode="auto">
            <a:xfrm>
              <a:off x="1020" y="300"/>
              <a:ext cx="3947" cy="3493"/>
            </a:xfrm>
            <a:prstGeom prst="triangle">
              <a:avLst>
                <a:gd name="adj" fmla="val 50000"/>
              </a:avLst>
            </a:prstGeom>
            <a:solidFill>
              <a:srgbClr val="B9E1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pl-PL">
                <a:latin typeface="Calibri" pitchFamily="34" charset="0"/>
              </a:endParaRPr>
            </a:p>
          </p:txBody>
        </p:sp>
        <p:sp>
          <p:nvSpPr>
            <p:cNvPr id="2090" name="Trapez 16"/>
            <p:cNvSpPr>
              <a:spLocks/>
            </p:cNvSpPr>
            <p:nvPr/>
          </p:nvSpPr>
          <p:spPr bwMode="auto">
            <a:xfrm>
              <a:off x="1180" y="2886"/>
              <a:ext cx="3624" cy="632"/>
            </a:xfrm>
            <a:custGeom>
              <a:avLst/>
              <a:gdLst>
                <a:gd name="T0" fmla="*/ 1983 w 6045221"/>
                <a:gd name="T1" fmla="*/ 0 h 933450"/>
                <a:gd name="T2" fmla="*/ 191 w 6045221"/>
                <a:gd name="T3" fmla="*/ 393 h 933450"/>
                <a:gd name="T4" fmla="*/ 1983 w 6045221"/>
                <a:gd name="T5" fmla="*/ 786 h 933450"/>
                <a:gd name="T6" fmla="*/ 3775 w 6045221"/>
                <a:gd name="T7" fmla="*/ 393 h 93345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87001 w 6045221"/>
                <a:gd name="T13" fmla="*/ 60556 h 933450"/>
                <a:gd name="T14" fmla="*/ 5658220 w 6045221"/>
                <a:gd name="T15" fmla="*/ 933450 h 933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45221" h="933450">
                  <a:moveTo>
                    <a:pt x="0" y="933450"/>
                  </a:moveTo>
                  <a:lnTo>
                    <a:pt x="581642" y="0"/>
                  </a:lnTo>
                  <a:lnTo>
                    <a:pt x="5463579" y="0"/>
                  </a:lnTo>
                  <a:lnTo>
                    <a:pt x="6045221" y="933450"/>
                  </a:lnTo>
                  <a:close/>
                </a:path>
              </a:pathLst>
            </a:custGeom>
            <a:solidFill>
              <a:srgbClr val="0D0DA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1" name="Trapez 16"/>
            <p:cNvSpPr>
              <a:spLocks/>
            </p:cNvSpPr>
            <p:nvPr/>
          </p:nvSpPr>
          <p:spPr bwMode="auto">
            <a:xfrm>
              <a:off x="1026" y="3121"/>
              <a:ext cx="3929" cy="664"/>
            </a:xfrm>
            <a:custGeom>
              <a:avLst/>
              <a:gdLst>
                <a:gd name="T0" fmla="*/ 2296 w 6045221"/>
                <a:gd name="T1" fmla="*/ 0 h 933450"/>
                <a:gd name="T2" fmla="*/ 221 w 6045221"/>
                <a:gd name="T3" fmla="*/ 434 h 933450"/>
                <a:gd name="T4" fmla="*/ 2296 w 6045221"/>
                <a:gd name="T5" fmla="*/ 867 h 933450"/>
                <a:gd name="T6" fmla="*/ 4371 w 6045221"/>
                <a:gd name="T7" fmla="*/ 434 h 93345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87731 w 6045221"/>
                <a:gd name="T13" fmla="*/ 60449 h 933450"/>
                <a:gd name="T14" fmla="*/ 5657490 w 6045221"/>
                <a:gd name="T15" fmla="*/ 933450 h 933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45221" h="933450">
                  <a:moveTo>
                    <a:pt x="0" y="933450"/>
                  </a:moveTo>
                  <a:lnTo>
                    <a:pt x="581642" y="0"/>
                  </a:lnTo>
                  <a:lnTo>
                    <a:pt x="5463579" y="0"/>
                  </a:lnTo>
                  <a:lnTo>
                    <a:pt x="6045221" y="933450"/>
                  </a:lnTo>
                  <a:close/>
                </a:path>
              </a:pathLst>
            </a:custGeom>
            <a:solidFill>
              <a:srgbClr val="0D0DA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rapez 16"/>
            <p:cNvSpPr/>
            <p:nvPr/>
          </p:nvSpPr>
          <p:spPr bwMode="auto">
            <a:xfrm>
              <a:off x="1791" y="1921"/>
              <a:ext cx="2397" cy="487"/>
            </a:xfrm>
            <a:prstGeom prst="trapezoid">
              <a:avLst>
                <a:gd name="adj" fmla="val 62311"/>
              </a:avLst>
            </a:prstGeom>
            <a:solidFill>
              <a:srgbClr val="0070C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" pitchFamily="34" charset="0"/>
                <a:cs typeface="+mn-cs"/>
              </a:endParaRPr>
            </a:p>
          </p:txBody>
        </p:sp>
        <p:sp>
          <p:nvSpPr>
            <p:cNvPr id="18" name="Trapez 17"/>
            <p:cNvSpPr/>
            <p:nvPr/>
          </p:nvSpPr>
          <p:spPr bwMode="auto">
            <a:xfrm>
              <a:off x="2068" y="1448"/>
              <a:ext cx="1844" cy="478"/>
            </a:xfrm>
            <a:prstGeom prst="trapezoid">
              <a:avLst>
                <a:gd name="adj" fmla="val 65371"/>
              </a:avLst>
            </a:prstGeom>
            <a:solidFill>
              <a:srgbClr val="0091F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9" name="Trapez 18"/>
            <p:cNvSpPr/>
            <p:nvPr/>
          </p:nvSpPr>
          <p:spPr bwMode="auto">
            <a:xfrm>
              <a:off x="2164" y="1219"/>
              <a:ext cx="1657" cy="547"/>
            </a:xfrm>
            <a:prstGeom prst="trapezoid">
              <a:avLst>
                <a:gd name="adj" fmla="val 62979"/>
              </a:avLst>
            </a:prstGeom>
            <a:solidFill>
              <a:srgbClr val="47B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" pitchFamily="34" charset="0"/>
                <a:cs typeface="+mn-cs"/>
              </a:endParaRPr>
            </a:p>
          </p:txBody>
        </p:sp>
        <p:sp>
          <p:nvSpPr>
            <p:cNvPr id="20" name="Trapez 19"/>
            <p:cNvSpPr/>
            <p:nvPr/>
          </p:nvSpPr>
          <p:spPr bwMode="auto">
            <a:xfrm>
              <a:off x="2336" y="754"/>
              <a:ext cx="1315" cy="716"/>
            </a:xfrm>
            <a:prstGeom prst="trapezoid">
              <a:avLst>
                <a:gd name="adj" fmla="val 55665"/>
              </a:avLst>
            </a:prstGeom>
            <a:solidFill>
              <a:srgbClr val="85CB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>
                <a:latin typeface="Calibri" pitchFamily="34" charset="0"/>
                <a:cs typeface="+mn-cs"/>
              </a:endParaRPr>
            </a:p>
          </p:txBody>
        </p:sp>
        <p:sp>
          <p:nvSpPr>
            <p:cNvPr id="2096" name="Trapez 16"/>
            <p:cNvSpPr>
              <a:spLocks/>
            </p:cNvSpPr>
            <p:nvPr/>
          </p:nvSpPr>
          <p:spPr bwMode="auto">
            <a:xfrm>
              <a:off x="1519" y="2387"/>
              <a:ext cx="2941" cy="515"/>
            </a:xfrm>
            <a:custGeom>
              <a:avLst/>
              <a:gdLst>
                <a:gd name="T0" fmla="*/ 1053 w 6045221"/>
                <a:gd name="T1" fmla="*/ 0 h 933450"/>
                <a:gd name="T2" fmla="*/ 101 w 6045221"/>
                <a:gd name="T3" fmla="*/ 209 h 933450"/>
                <a:gd name="T4" fmla="*/ 1053 w 6045221"/>
                <a:gd name="T5" fmla="*/ 417 h 933450"/>
                <a:gd name="T6" fmla="*/ 2005 w 6045221"/>
                <a:gd name="T7" fmla="*/ 209 h 93345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88489 w 6045221"/>
                <a:gd name="T13" fmla="*/ 59813 h 933450"/>
                <a:gd name="T14" fmla="*/ 5656732 w 6045221"/>
                <a:gd name="T15" fmla="*/ 933450 h 933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45221" h="933450">
                  <a:moveTo>
                    <a:pt x="0" y="933450"/>
                  </a:moveTo>
                  <a:lnTo>
                    <a:pt x="581642" y="0"/>
                  </a:lnTo>
                  <a:lnTo>
                    <a:pt x="5463579" y="0"/>
                  </a:lnTo>
                  <a:lnTo>
                    <a:pt x="6045221" y="933450"/>
                  </a:lnTo>
                  <a:close/>
                </a:path>
              </a:pathLst>
            </a:custGeom>
            <a:solidFill>
              <a:srgbClr val="0033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3" name="Text Box 8"/>
          <p:cNvSpPr txBox="1">
            <a:spLocks noChangeArrowheads="1"/>
          </p:cNvSpPr>
          <p:nvPr/>
        </p:nvSpPr>
        <p:spPr bwMode="auto">
          <a:xfrm>
            <a:off x="762000" y="147638"/>
            <a:ext cx="2209800" cy="49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050" b="1" dirty="0"/>
              <a:t>Podróże (między)ko</a:t>
            </a:r>
            <a:r>
              <a:rPr lang="en-GB" sz="1050" b="1" dirty="0" err="1"/>
              <a:t>nt</a:t>
            </a:r>
            <a:r>
              <a:rPr lang="pl-PL" sz="1050" b="1" dirty="0" err="1"/>
              <a:t>ynentalne</a:t>
            </a:r>
            <a:endParaRPr lang="pl-PL" sz="1050" b="1" dirty="0"/>
          </a:p>
          <a:p>
            <a:pPr>
              <a:spcBef>
                <a:spcPct val="50000"/>
              </a:spcBef>
              <a:defRPr/>
            </a:pPr>
            <a:r>
              <a:rPr lang="pl-PL" sz="1050" b="1" dirty="0"/>
              <a:t>&gt;800 km - </a:t>
            </a:r>
            <a:r>
              <a:rPr lang="en-AU" sz="1050" b="1" dirty="0"/>
              <a:t>global</a:t>
            </a:r>
            <a:r>
              <a:rPr lang="pl-PL" sz="1050" b="1" dirty="0" err="1"/>
              <a:t>ne</a:t>
            </a:r>
            <a:endParaRPr lang="en-AU" sz="1050" b="1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762000" y="685800"/>
            <a:ext cx="367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5" name="Text Box 11"/>
          <p:cNvSpPr txBox="1">
            <a:spLocks noChangeArrowheads="1"/>
          </p:cNvSpPr>
          <p:nvPr/>
        </p:nvSpPr>
        <p:spPr bwMode="auto">
          <a:xfrm>
            <a:off x="762000" y="908650"/>
            <a:ext cx="2153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200" b="1" dirty="0">
                <a:solidFill>
                  <a:srgbClr val="FF0000"/>
                </a:solidFill>
              </a:rPr>
              <a:t>Podróże</a:t>
            </a:r>
          </a:p>
          <a:p>
            <a:pPr>
              <a:spcBef>
                <a:spcPct val="50000"/>
              </a:spcBef>
              <a:defRPr/>
            </a:pPr>
            <a:r>
              <a:rPr lang="pl-PL" sz="1200" b="1" dirty="0">
                <a:solidFill>
                  <a:srgbClr val="FF0000"/>
                </a:solidFill>
              </a:rPr>
              <a:t> (między</a:t>
            </a:r>
            <a:r>
              <a:rPr lang="en-AU" sz="1200" b="1" dirty="0">
                <a:solidFill>
                  <a:srgbClr val="FF0000"/>
                </a:solidFill>
              </a:rPr>
              <a:t>)</a:t>
            </a:r>
            <a:r>
              <a:rPr lang="en-AU" sz="1200" b="1" dirty="0" err="1">
                <a:solidFill>
                  <a:srgbClr val="FF0000"/>
                </a:solidFill>
              </a:rPr>
              <a:t>na</a:t>
            </a:r>
            <a:r>
              <a:rPr lang="pl-PL" sz="1200" b="1" dirty="0">
                <a:solidFill>
                  <a:srgbClr val="FF0000"/>
                </a:solidFill>
              </a:rPr>
              <a:t>rodowe</a:t>
            </a:r>
          </a:p>
          <a:p>
            <a:pPr>
              <a:spcBef>
                <a:spcPct val="50000"/>
              </a:spcBef>
              <a:defRPr/>
            </a:pPr>
            <a:r>
              <a:rPr lang="pl-PL" sz="1200" b="1" dirty="0">
                <a:solidFill>
                  <a:srgbClr val="FF0000"/>
                </a:solidFill>
              </a:rPr>
              <a:t>50 - 800 km</a:t>
            </a:r>
            <a:endParaRPr lang="en-AU" sz="1200" b="1" dirty="0">
              <a:solidFill>
                <a:srgbClr val="FF0000"/>
              </a:solidFill>
            </a:endParaRP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762000" y="22860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7" name="Text Box 19"/>
          <p:cNvSpPr txBox="1">
            <a:spLocks noChangeArrowheads="1"/>
          </p:cNvSpPr>
          <p:nvPr/>
        </p:nvSpPr>
        <p:spPr bwMode="auto">
          <a:xfrm>
            <a:off x="827088" y="2565400"/>
            <a:ext cx="8135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000" dirty="0"/>
              <a:t>-</a:t>
            </a:r>
            <a:r>
              <a:rPr lang="pl-PL" sz="1000" b="1" dirty="0">
                <a:solidFill>
                  <a:srgbClr val="FF0000"/>
                </a:solidFill>
              </a:rPr>
              <a:t> - - - - - - - - - - - - - - - - - - - - - - - - - - - - - - - - - - - - - - - - - - - - - - - - - - - - - - - - - - - - - - - - - - - - </a:t>
            </a:r>
            <a:r>
              <a:rPr lang="pl-PL" b="1" dirty="0">
                <a:solidFill>
                  <a:srgbClr val="FF0000"/>
                </a:solidFill>
              </a:rPr>
              <a:t>Poziom docelowy</a:t>
            </a:r>
            <a:r>
              <a:rPr lang="en-AU" b="1" dirty="0">
                <a:solidFill>
                  <a:srgbClr val="FF0000"/>
                </a:solidFill>
              </a:rPr>
              <a:t>: 60%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sz="1000" dirty="0">
                <a:solidFill>
                  <a:srgbClr val="FF0000"/>
                </a:solidFill>
              </a:rPr>
              <a:t> </a:t>
            </a:r>
            <a:r>
              <a:rPr lang="pl-PL" sz="1000" dirty="0"/>
              <a:t>- - - - - - - </a:t>
            </a:r>
            <a:endParaRPr lang="en-GB" sz="1000" dirty="0"/>
          </a:p>
        </p:txBody>
      </p:sp>
      <p:sp>
        <p:nvSpPr>
          <p:cNvPr id="5138" name="Text Box 13"/>
          <p:cNvSpPr txBox="1">
            <a:spLocks noChangeArrowheads="1"/>
          </p:cNvSpPr>
          <p:nvPr/>
        </p:nvSpPr>
        <p:spPr bwMode="auto">
          <a:xfrm>
            <a:off x="849313" y="2819400"/>
            <a:ext cx="15128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050" b="1" dirty="0"/>
              <a:t>3 - 50 km</a:t>
            </a:r>
            <a:endParaRPr lang="en-AU" sz="1050" b="1" dirty="0"/>
          </a:p>
        </p:txBody>
      </p:sp>
      <p:sp>
        <p:nvSpPr>
          <p:cNvPr id="5139" name="Text Box 45"/>
          <p:cNvSpPr txBox="1">
            <a:spLocks noChangeArrowheads="1"/>
          </p:cNvSpPr>
          <p:nvPr/>
        </p:nvSpPr>
        <p:spPr bwMode="auto">
          <a:xfrm>
            <a:off x="838200" y="2514600"/>
            <a:ext cx="20776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200" b="1" dirty="0">
                <a:solidFill>
                  <a:srgbClr val="FF0000"/>
                </a:solidFill>
              </a:rPr>
              <a:t>Przejazdy regionalne</a:t>
            </a:r>
          </a:p>
        </p:txBody>
      </p:sp>
      <p:sp>
        <p:nvSpPr>
          <p:cNvPr id="2060" name="Line 20"/>
          <p:cNvSpPr>
            <a:spLocks noChangeShapeType="1"/>
          </p:cNvSpPr>
          <p:nvPr/>
        </p:nvSpPr>
        <p:spPr bwMode="auto">
          <a:xfrm>
            <a:off x="8382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Text Box 14"/>
          <p:cNvSpPr txBox="1">
            <a:spLocks noChangeArrowheads="1"/>
          </p:cNvSpPr>
          <p:nvPr/>
        </p:nvSpPr>
        <p:spPr bwMode="auto">
          <a:xfrm>
            <a:off x="533400" y="3886200"/>
            <a:ext cx="2286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50" b="1" dirty="0"/>
              <a:t>Odległość pokonywana w obszarach miejskich/</a:t>
            </a:r>
          </a:p>
          <a:p>
            <a:pPr>
              <a:defRPr/>
            </a:pPr>
            <a:r>
              <a:rPr lang="pl-PL" sz="1050" b="1" dirty="0"/>
              <a:t>aglomeracjach – 0-7 km</a:t>
            </a:r>
            <a:r>
              <a:rPr lang="pl-PL" b="1" dirty="0"/>
              <a:t> </a:t>
            </a:r>
            <a:endParaRPr lang="en-AU" b="1" dirty="0"/>
          </a:p>
        </p:txBody>
      </p:sp>
      <p:sp>
        <p:nvSpPr>
          <p:cNvPr id="2062" name="Line 24"/>
          <p:cNvSpPr>
            <a:spLocks noChangeShapeType="1"/>
          </p:cNvSpPr>
          <p:nvPr/>
        </p:nvSpPr>
        <p:spPr bwMode="auto">
          <a:xfrm>
            <a:off x="838200" y="4572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Text Box 15"/>
          <p:cNvSpPr txBox="1">
            <a:spLocks noChangeArrowheads="1"/>
          </p:cNvSpPr>
          <p:nvPr/>
        </p:nvSpPr>
        <p:spPr bwMode="auto">
          <a:xfrm>
            <a:off x="762000" y="5029200"/>
            <a:ext cx="1008063" cy="65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050" b="1" dirty="0"/>
              <a:t>Zasięg lokalny</a:t>
            </a:r>
          </a:p>
          <a:p>
            <a:pPr>
              <a:spcBef>
                <a:spcPct val="50000"/>
              </a:spcBef>
              <a:defRPr/>
            </a:pPr>
            <a:r>
              <a:rPr lang="pl-PL" sz="1050" b="1" dirty="0"/>
              <a:t>0 -</a:t>
            </a:r>
            <a:r>
              <a:rPr lang="en-AU" sz="1050" b="1" dirty="0"/>
              <a:t> </a:t>
            </a:r>
            <a:r>
              <a:rPr lang="pl-PL" sz="1050" b="1" dirty="0"/>
              <a:t>3</a:t>
            </a:r>
            <a:r>
              <a:rPr lang="en-AU" sz="1050" b="1" dirty="0"/>
              <a:t> km</a:t>
            </a:r>
          </a:p>
        </p:txBody>
      </p:sp>
      <p:sp>
        <p:nvSpPr>
          <p:cNvPr id="2064" name="Line 21"/>
          <p:cNvSpPr>
            <a:spLocks noChangeShapeType="1"/>
          </p:cNvSpPr>
          <p:nvPr/>
        </p:nvSpPr>
        <p:spPr bwMode="auto">
          <a:xfrm>
            <a:off x="533400" y="5943600"/>
            <a:ext cx="1014413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5" name="Text Box 31"/>
          <p:cNvSpPr txBox="1">
            <a:spLocks noChangeArrowheads="1"/>
          </p:cNvSpPr>
          <p:nvPr/>
        </p:nvSpPr>
        <p:spPr bwMode="auto">
          <a:xfrm>
            <a:off x="4591050" y="404813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</a:rPr>
              <a:t>5%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066" name="Line 11"/>
          <p:cNvSpPr>
            <a:spLocks noChangeShapeType="1"/>
          </p:cNvSpPr>
          <p:nvPr/>
        </p:nvSpPr>
        <p:spPr bwMode="auto">
          <a:xfrm>
            <a:off x="4632325" y="685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7" name="Text Box 32"/>
          <p:cNvSpPr txBox="1">
            <a:spLocks noChangeArrowheads="1"/>
          </p:cNvSpPr>
          <p:nvPr/>
        </p:nvSpPr>
        <p:spPr bwMode="auto">
          <a:xfrm>
            <a:off x="4500563" y="892175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</a:rPr>
              <a:t>10%</a:t>
            </a:r>
            <a:endParaRPr lang="en-AU" sz="1400" b="1" dirty="0">
              <a:solidFill>
                <a:schemeClr val="bg1"/>
              </a:solidFill>
            </a:endParaRPr>
          </a:p>
        </p:txBody>
      </p:sp>
      <p:sp>
        <p:nvSpPr>
          <p:cNvPr id="2068" name="Line 14"/>
          <p:cNvSpPr>
            <a:spLocks noChangeShapeType="1"/>
          </p:cNvSpPr>
          <p:nvPr/>
        </p:nvSpPr>
        <p:spPr bwMode="auto">
          <a:xfrm flipV="1">
            <a:off x="4343400" y="1162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9" name="Text Box 33"/>
          <p:cNvSpPr txBox="1">
            <a:spLocks noChangeArrowheads="1"/>
          </p:cNvSpPr>
          <p:nvPr/>
        </p:nvSpPr>
        <p:spPr bwMode="auto">
          <a:xfrm>
            <a:off x="4014788" y="1447800"/>
            <a:ext cx="14398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samochód 20% </a:t>
            </a:r>
          </a:p>
          <a:p>
            <a:pPr algn="ctr"/>
            <a:r>
              <a:rPr lang="pl-PL" sz="1400" dirty="0">
                <a:solidFill>
                  <a:schemeClr val="bg1"/>
                </a:solidFill>
              </a:rPr>
              <a:t>(20 - 35%)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070" name="Text Box 34"/>
          <p:cNvSpPr txBox="1">
            <a:spLocks noChangeArrowheads="1"/>
          </p:cNvSpPr>
          <p:nvPr/>
        </p:nvSpPr>
        <p:spPr bwMode="auto">
          <a:xfrm>
            <a:off x="3505200" y="2420938"/>
            <a:ext cx="22907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Autobus, kolej</a:t>
            </a:r>
            <a:r>
              <a:rPr lang="en-AU" sz="1400" b="1" dirty="0">
                <a:solidFill>
                  <a:schemeClr val="bg1"/>
                </a:solidFill>
              </a:rPr>
              <a:t> </a:t>
            </a:r>
            <a:r>
              <a:rPr lang="pl-PL" sz="1400" b="1" dirty="0">
                <a:solidFill>
                  <a:schemeClr val="bg1"/>
                </a:solidFill>
              </a:rPr>
              <a:t>etc .</a:t>
            </a:r>
            <a:r>
              <a:rPr lang="en-AU" sz="1400" b="1" dirty="0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2071" name="Text Box 35"/>
          <p:cNvSpPr txBox="1">
            <a:spLocks noChangeArrowheads="1"/>
          </p:cNvSpPr>
          <p:nvPr/>
        </p:nvSpPr>
        <p:spPr bwMode="auto">
          <a:xfrm>
            <a:off x="3708400" y="2781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5 -</a:t>
            </a:r>
            <a:r>
              <a:rPr lang="en-AU" sz="1400" b="1" dirty="0">
                <a:solidFill>
                  <a:schemeClr val="bg1"/>
                </a:solidFill>
              </a:rPr>
              <a:t> 10%</a:t>
            </a:r>
          </a:p>
        </p:txBody>
      </p:sp>
      <p:sp>
        <p:nvSpPr>
          <p:cNvPr id="2072" name="Text Box 36"/>
          <p:cNvSpPr txBox="1">
            <a:spLocks noChangeArrowheads="1"/>
          </p:cNvSpPr>
          <p:nvPr/>
        </p:nvSpPr>
        <p:spPr bwMode="auto">
          <a:xfrm>
            <a:off x="3200400" y="3124200"/>
            <a:ext cx="3124200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AU" sz="1400" b="1" dirty="0" err="1">
                <a:solidFill>
                  <a:srgbClr val="FFFF00"/>
                </a:solidFill>
              </a:rPr>
              <a:t>Pedele</a:t>
            </a:r>
            <a:r>
              <a:rPr lang="pl-PL" sz="1400" b="1" dirty="0">
                <a:solidFill>
                  <a:srgbClr val="FFFF00"/>
                </a:solidFill>
              </a:rPr>
              <a:t>ki</a:t>
            </a:r>
            <a:r>
              <a:rPr lang="en-AU" sz="1400" b="1" dirty="0">
                <a:solidFill>
                  <a:srgbClr val="FFFF00"/>
                </a:solidFill>
              </a:rPr>
              <a:t> </a:t>
            </a:r>
            <a:r>
              <a:rPr lang="pl-PL" sz="1400" b="1" dirty="0">
                <a:solidFill>
                  <a:srgbClr val="FFFF00"/>
                </a:solidFill>
              </a:rPr>
              <a:t>(rowery wspomagane elektrycznie</a:t>
            </a:r>
            <a:r>
              <a:rPr lang="en-AU" sz="1400" b="1" dirty="0">
                <a:solidFill>
                  <a:srgbClr val="FFFF00"/>
                </a:solidFill>
              </a:rPr>
              <a:t>5% </a:t>
            </a:r>
            <a:endParaRPr lang="pl-PL" sz="1400" b="1" dirty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AU" sz="1400" b="1" dirty="0">
                <a:solidFill>
                  <a:srgbClr val="FFFF00"/>
                </a:solidFill>
              </a:rPr>
              <a:t>(3 – 5%)</a:t>
            </a:r>
          </a:p>
        </p:txBody>
      </p:sp>
      <p:sp>
        <p:nvSpPr>
          <p:cNvPr id="2073" name="Line 13"/>
          <p:cNvSpPr>
            <a:spLocks noChangeShapeType="1"/>
          </p:cNvSpPr>
          <p:nvPr/>
        </p:nvSpPr>
        <p:spPr bwMode="auto">
          <a:xfrm>
            <a:off x="3733800" y="2286000"/>
            <a:ext cx="201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74" name="Text Box 37"/>
          <p:cNvSpPr txBox="1">
            <a:spLocks noChangeArrowheads="1"/>
          </p:cNvSpPr>
          <p:nvPr/>
        </p:nvSpPr>
        <p:spPr bwMode="auto">
          <a:xfrm>
            <a:off x="4014788" y="4005263"/>
            <a:ext cx="1512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rgbClr val="FFFF00"/>
                </a:solidFill>
              </a:rPr>
              <a:t>Rower</a:t>
            </a:r>
            <a:r>
              <a:rPr lang="en-AU" sz="1400" b="1" dirty="0">
                <a:solidFill>
                  <a:srgbClr val="FFFF00"/>
                </a:solidFill>
              </a:rPr>
              <a:t> </a:t>
            </a:r>
            <a:r>
              <a:rPr lang="pl-PL" sz="1400" b="1" dirty="0">
                <a:solidFill>
                  <a:srgbClr val="FFFF00"/>
                </a:solidFill>
              </a:rPr>
              <a:t>20</a:t>
            </a:r>
            <a:r>
              <a:rPr lang="en-AU" sz="1400" b="1" dirty="0">
                <a:solidFill>
                  <a:srgbClr val="FFFF00"/>
                </a:solidFill>
              </a:rPr>
              <a:t>% </a:t>
            </a:r>
          </a:p>
          <a:p>
            <a:pPr algn="ctr"/>
            <a:r>
              <a:rPr lang="en-AU" sz="1400" dirty="0">
                <a:solidFill>
                  <a:srgbClr val="FFFF00"/>
                </a:solidFill>
              </a:rPr>
              <a:t>(</a:t>
            </a:r>
            <a:r>
              <a:rPr lang="pl-PL" sz="1400" dirty="0">
                <a:solidFill>
                  <a:srgbClr val="FFFF00"/>
                </a:solidFill>
              </a:rPr>
              <a:t>15</a:t>
            </a:r>
            <a:r>
              <a:rPr lang="en-AU" sz="1400" dirty="0">
                <a:solidFill>
                  <a:srgbClr val="FFFF00"/>
                </a:solidFill>
              </a:rPr>
              <a:t> – </a:t>
            </a:r>
            <a:r>
              <a:rPr lang="pl-PL" sz="1400" dirty="0">
                <a:solidFill>
                  <a:srgbClr val="FFFF00"/>
                </a:solidFill>
              </a:rPr>
              <a:t>40</a:t>
            </a:r>
            <a:r>
              <a:rPr lang="en-AU" sz="1400" dirty="0">
                <a:solidFill>
                  <a:srgbClr val="FFFF00"/>
                </a:solidFill>
              </a:rPr>
              <a:t>%)</a:t>
            </a:r>
          </a:p>
        </p:txBody>
      </p:sp>
      <p:sp>
        <p:nvSpPr>
          <p:cNvPr id="2075" name="Text Box 38"/>
          <p:cNvSpPr txBox="1">
            <a:spLocks noChangeArrowheads="1"/>
          </p:cNvSpPr>
          <p:nvPr/>
        </p:nvSpPr>
        <p:spPr bwMode="auto">
          <a:xfrm>
            <a:off x="3295650" y="4868863"/>
            <a:ext cx="32400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FFFF00"/>
                </a:solidFill>
              </a:rPr>
              <a:t>Chodzenie pieszo </a:t>
            </a:r>
            <a:r>
              <a:rPr lang="en-AU" b="1" dirty="0">
                <a:solidFill>
                  <a:srgbClr val="FFFF00"/>
                </a:solidFill>
              </a:rPr>
              <a:t>30%</a:t>
            </a:r>
            <a:endParaRPr lang="pl-PL" b="1" dirty="0">
              <a:solidFill>
                <a:srgbClr val="FFFF00"/>
              </a:solidFill>
            </a:endParaRPr>
          </a:p>
          <a:p>
            <a:pPr algn="ctr"/>
            <a:endParaRPr lang="en-AU" sz="1000" dirty="0">
              <a:solidFill>
                <a:srgbClr val="FFFF00"/>
              </a:solidFill>
            </a:endParaRPr>
          </a:p>
          <a:p>
            <a:pPr algn="ctr"/>
            <a:r>
              <a:rPr lang="pl-PL" sz="1600" dirty="0">
                <a:solidFill>
                  <a:srgbClr val="FFFF00"/>
                </a:solidFill>
              </a:rPr>
              <a:t>wartość korzystna dla społeczności lokalnej </a:t>
            </a:r>
            <a:r>
              <a:rPr lang="en-AU" sz="1600" dirty="0">
                <a:solidFill>
                  <a:srgbClr val="FFFF00"/>
                </a:solidFill>
              </a:rPr>
              <a:t>20 – 30%</a:t>
            </a:r>
            <a:r>
              <a:rPr lang="pl-PL" sz="1400" dirty="0">
                <a:solidFill>
                  <a:srgbClr val="FFFF00"/>
                </a:solidFill>
              </a:rPr>
              <a:t> </a:t>
            </a:r>
            <a:r>
              <a:rPr lang="en-AU" sz="14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76" name="Text Box 39"/>
          <p:cNvSpPr txBox="1">
            <a:spLocks noChangeArrowheads="1"/>
          </p:cNvSpPr>
          <p:nvPr/>
        </p:nvSpPr>
        <p:spPr bwMode="auto">
          <a:xfrm>
            <a:off x="5076825" y="404813"/>
            <a:ext cx="1323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 dirty="0"/>
              <a:t>Samolot</a:t>
            </a:r>
            <a:endParaRPr lang="en-AU" sz="1400" dirty="0"/>
          </a:p>
        </p:txBody>
      </p:sp>
      <p:sp>
        <p:nvSpPr>
          <p:cNvPr id="2077" name="Line 10"/>
          <p:cNvSpPr>
            <a:spLocks noChangeShapeType="1"/>
          </p:cNvSpPr>
          <p:nvPr/>
        </p:nvSpPr>
        <p:spPr bwMode="auto">
          <a:xfrm>
            <a:off x="5029200" y="685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Text Box 42"/>
          <p:cNvSpPr txBox="1">
            <a:spLocks noChangeArrowheads="1"/>
          </p:cNvSpPr>
          <p:nvPr/>
        </p:nvSpPr>
        <p:spPr bwMode="auto">
          <a:xfrm>
            <a:off x="7315200" y="457200"/>
            <a:ext cx="1524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050" b="1" dirty="0"/>
              <a:t>Transport lotniczy</a:t>
            </a:r>
            <a:endParaRPr lang="en-AU" sz="1050" b="1" dirty="0"/>
          </a:p>
        </p:txBody>
      </p:sp>
      <p:sp>
        <p:nvSpPr>
          <p:cNvPr id="2079" name="Text Box 40"/>
          <p:cNvSpPr txBox="1">
            <a:spLocks noChangeArrowheads="1"/>
          </p:cNvSpPr>
          <p:nvPr/>
        </p:nvSpPr>
        <p:spPr bwMode="auto">
          <a:xfrm>
            <a:off x="4953000" y="762000"/>
            <a:ext cx="1570038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l-PL" sz="1400" dirty="0"/>
              <a:t>Pociąg dalekobieżny</a:t>
            </a:r>
            <a:endParaRPr lang="en-AU" sz="1400" dirty="0"/>
          </a:p>
        </p:txBody>
      </p:sp>
      <p:sp>
        <p:nvSpPr>
          <p:cNvPr id="2080" name="Line 15"/>
          <p:cNvSpPr>
            <a:spLocks noChangeShapeType="1"/>
          </p:cNvSpPr>
          <p:nvPr/>
        </p:nvSpPr>
        <p:spPr bwMode="auto">
          <a:xfrm>
            <a:off x="5257800" y="1143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61" name="Text Box 43"/>
          <p:cNvSpPr txBox="1">
            <a:spLocks noChangeArrowheads="1"/>
          </p:cNvSpPr>
          <p:nvPr/>
        </p:nvSpPr>
        <p:spPr bwMode="auto">
          <a:xfrm>
            <a:off x="7239001" y="914400"/>
            <a:ext cx="16002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1050" b="1" dirty="0"/>
              <a:t>Transport kolejowy</a:t>
            </a:r>
            <a:endParaRPr lang="en-AU" sz="1050" b="1" dirty="0"/>
          </a:p>
        </p:txBody>
      </p:sp>
      <p:sp>
        <p:nvSpPr>
          <p:cNvPr id="5162" name="Text Box 44"/>
          <p:cNvSpPr txBox="1">
            <a:spLocks noChangeArrowheads="1"/>
          </p:cNvSpPr>
          <p:nvPr/>
        </p:nvSpPr>
        <p:spPr bwMode="auto">
          <a:xfrm>
            <a:off x="6228184" y="1628800"/>
            <a:ext cx="2687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400" b="1" dirty="0"/>
              <a:t>Ind</a:t>
            </a:r>
            <a:r>
              <a:rPr lang="pl-PL" sz="1400" b="1" dirty="0" err="1"/>
              <a:t>ywidualne</a:t>
            </a:r>
            <a:r>
              <a:rPr lang="pl-PL" sz="1400" b="1" dirty="0"/>
              <a:t> przejazdy samochodem</a:t>
            </a:r>
            <a:endParaRPr lang="en-AU" sz="3200" b="1" dirty="0"/>
          </a:p>
        </p:txBody>
      </p:sp>
      <p:sp>
        <p:nvSpPr>
          <p:cNvPr id="2083" name="Line 21"/>
          <p:cNvSpPr>
            <a:spLocks noChangeShapeType="1"/>
          </p:cNvSpPr>
          <p:nvPr/>
        </p:nvSpPr>
        <p:spPr bwMode="auto">
          <a:xfrm>
            <a:off x="5867400" y="2286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64" name="Text Box 45"/>
          <p:cNvSpPr txBox="1">
            <a:spLocks noChangeArrowheads="1"/>
          </p:cNvSpPr>
          <p:nvPr/>
        </p:nvSpPr>
        <p:spPr bwMode="auto">
          <a:xfrm>
            <a:off x="6965950" y="2209800"/>
            <a:ext cx="2254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050" b="1" dirty="0"/>
              <a:t>Public</a:t>
            </a:r>
            <a:r>
              <a:rPr lang="pl-PL" sz="1050" b="1" dirty="0" err="1"/>
              <a:t>zny</a:t>
            </a:r>
            <a:r>
              <a:rPr lang="en-AU" sz="1050" b="1" dirty="0"/>
              <a:t> transport</a:t>
            </a:r>
            <a:r>
              <a:rPr lang="pl-PL" sz="1050" b="1" dirty="0"/>
              <a:t> pasażerski</a:t>
            </a:r>
            <a:r>
              <a:rPr lang="pl-PL" sz="2000" b="1" dirty="0"/>
              <a:t> </a:t>
            </a:r>
            <a:endParaRPr lang="en-AU" sz="2000" b="1" dirty="0"/>
          </a:p>
        </p:txBody>
      </p:sp>
      <p:sp>
        <p:nvSpPr>
          <p:cNvPr id="2085" name="Line 22"/>
          <p:cNvSpPr>
            <a:spLocks noChangeShapeType="1"/>
          </p:cNvSpPr>
          <p:nvPr/>
        </p:nvSpPr>
        <p:spPr bwMode="auto">
          <a:xfrm>
            <a:off x="6324600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6" name="Text Box 46"/>
          <p:cNvSpPr txBox="1">
            <a:spLocks noChangeArrowheads="1"/>
          </p:cNvSpPr>
          <p:nvPr/>
        </p:nvSpPr>
        <p:spPr bwMode="auto">
          <a:xfrm>
            <a:off x="6901657" y="3869943"/>
            <a:ext cx="264001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l-PL" sz="1600" b="1" dirty="0"/>
              <a:t>Mobilność</a:t>
            </a:r>
            <a:endParaRPr lang="en-AU" sz="1600" b="1" dirty="0"/>
          </a:p>
          <a:p>
            <a:pPr algn="ctr">
              <a:lnSpc>
                <a:spcPct val="80000"/>
              </a:lnSpc>
            </a:pPr>
            <a:r>
              <a:rPr lang="pl-PL" sz="1600" b="1" dirty="0"/>
              <a:t>Lokalna </a:t>
            </a:r>
          </a:p>
          <a:p>
            <a:pPr algn="ctr">
              <a:lnSpc>
                <a:spcPct val="80000"/>
              </a:lnSpc>
            </a:pPr>
            <a:r>
              <a:rPr lang="en-AU" sz="1600" b="1" dirty="0"/>
              <a:t>= </a:t>
            </a:r>
          </a:p>
          <a:p>
            <a:pPr algn="ctr">
              <a:lnSpc>
                <a:spcPct val="80000"/>
              </a:lnSpc>
            </a:pPr>
            <a:r>
              <a:rPr lang="pl-PL" sz="1600" b="1" dirty="0"/>
              <a:t>Podstawowa </a:t>
            </a:r>
          </a:p>
          <a:p>
            <a:pPr algn="ctr">
              <a:lnSpc>
                <a:spcPct val="80000"/>
              </a:lnSpc>
            </a:pPr>
            <a:r>
              <a:rPr lang="pl-PL" sz="1600" b="1" dirty="0"/>
              <a:t>mobilność</a:t>
            </a:r>
            <a:endParaRPr lang="en-AU" sz="1600" b="1" dirty="0"/>
          </a:p>
          <a:p>
            <a:pPr algn="ctr">
              <a:spcBef>
                <a:spcPct val="25000"/>
              </a:spcBef>
            </a:pPr>
            <a:r>
              <a:rPr lang="en-AU" sz="1400" dirty="0"/>
              <a:t>(</a:t>
            </a:r>
            <a:r>
              <a:rPr lang="pl-PL" sz="1400" dirty="0"/>
              <a:t>obszar najbliższego </a:t>
            </a:r>
          </a:p>
          <a:p>
            <a:pPr algn="ctr">
              <a:spcBef>
                <a:spcPct val="25000"/>
              </a:spcBef>
            </a:pPr>
            <a:r>
              <a:rPr lang="pl-PL" sz="1400" dirty="0"/>
              <a:t>sąsiedztwa</a:t>
            </a:r>
            <a:r>
              <a:rPr lang="en-AU" sz="1400" dirty="0"/>
              <a:t>)</a:t>
            </a:r>
          </a:p>
        </p:txBody>
      </p:sp>
      <p:sp>
        <p:nvSpPr>
          <p:cNvPr id="2088" name="Text Box 68"/>
          <p:cNvSpPr txBox="1">
            <a:spLocks noChangeArrowheads="1"/>
          </p:cNvSpPr>
          <p:nvPr/>
        </p:nvSpPr>
        <p:spPr bwMode="auto">
          <a:xfrm>
            <a:off x="1523374" y="6268905"/>
            <a:ext cx="29531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AU" b="1" dirty="0">
                <a:solidFill>
                  <a:schemeClr val="tx1">
                    <a:lumMod val="50000"/>
                  </a:schemeClr>
                </a:solidFill>
              </a:rPr>
              <a:t>Ideal</a:t>
            </a:r>
            <a:r>
              <a:rPr lang="pl-PL" b="1" dirty="0" err="1">
                <a:solidFill>
                  <a:schemeClr val="tx1">
                    <a:lumMod val="50000"/>
                  </a:schemeClr>
                </a:solidFill>
              </a:rPr>
              <a:t>ny</a:t>
            </a:r>
            <a:r>
              <a:rPr lang="pl-PL" b="1" dirty="0">
                <a:solidFill>
                  <a:schemeClr val="tx1">
                    <a:lumMod val="50000"/>
                  </a:schemeClr>
                </a:solidFill>
              </a:rPr>
              <a:t> podział </a:t>
            </a:r>
          </a:p>
          <a:p>
            <a:pPr algn="ctr">
              <a:spcBef>
                <a:spcPts val="0"/>
              </a:spcBef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</a:rPr>
              <a:t>modalny w Niemczech</a:t>
            </a:r>
            <a:endParaRPr lang="en-AU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>
            <a:off x="7848600" y="5943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25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724" y="116540"/>
            <a:ext cx="8532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rgbClr val="000000"/>
                </a:solidFill>
                <a:latin typeface="+mn-lt"/>
              </a:rPr>
              <a:t>Hierarchia rozwiązań infrastruktury</a:t>
            </a:r>
            <a:endParaRPr lang="en-US" sz="2000" b="1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403350" y="692150"/>
            <a:ext cx="7740650" cy="0"/>
          </a:xfrm>
          <a:prstGeom prst="line">
            <a:avLst/>
          </a:prstGeom>
          <a:ln w="444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29258"/>
              </p:ext>
            </p:extLst>
          </p:nvPr>
        </p:nvGraphicFramePr>
        <p:xfrm>
          <a:off x="179390" y="777889"/>
          <a:ext cx="8857229" cy="484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762">
                <a:tc rowSpan="6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/>
                          </a:solidFill>
                        </a:rPr>
                        <a:t>Do rozważenia</a:t>
                      </a:r>
                      <a:r>
                        <a:rPr lang="pl-PL" baseline="0" dirty="0">
                          <a:solidFill>
                            <a:schemeClr val="accent1"/>
                          </a:solidFill>
                        </a:rPr>
                        <a:t> w pierwszej kolejności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pl-PL" baseline="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pl-PL" baseline="0" dirty="0">
                          <a:solidFill>
                            <a:schemeClr val="accent1"/>
                          </a:solidFill>
                        </a:rPr>
                        <a:t>Do rozważenia w ostatniej kolejności</a:t>
                      </a:r>
                      <a:endParaRPr lang="pl-PL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Redukcja liczby pojazdów (gęstości</a:t>
                      </a:r>
                      <a:r>
                        <a:rPr lang="pl-PL" baseline="0" dirty="0"/>
                        <a:t> ruchu)</a:t>
                      </a:r>
                      <a:endParaRPr lang="pl-PL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2060"/>
                          </a:solidFill>
                        </a:rPr>
                        <a:t>  Niewidzialna infrastruktura aktywnej mobilności</a:t>
                      </a:r>
                    </a:p>
                  </a:txBody>
                  <a:tcPr vert="vert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17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ysClr val="windowText" lastClr="000000"/>
                          </a:solidFill>
                        </a:rPr>
                        <a:t>Redukcja prędkości pojazdów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43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Przebudowa skrzyżowań, miejsc niebezpiecznych,</a:t>
                      </a:r>
                      <a:r>
                        <a:rPr lang="pl-PL" baseline="0" dirty="0">
                          <a:solidFill>
                            <a:schemeClr val="tx1"/>
                          </a:solidFill>
                        </a:rPr>
                        <a:t> zarządzanie ruchem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8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C00000"/>
                          </a:solidFill>
                        </a:rPr>
                        <a:t>Realokacja przestrzeni</a:t>
                      </a:r>
                      <a:r>
                        <a:rPr lang="pl-PL" baseline="0" dirty="0">
                          <a:solidFill>
                            <a:srgbClr val="C00000"/>
                          </a:solidFill>
                        </a:rPr>
                        <a:t> jezdni na rzecz pieszych i rowerzystów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13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Ciągi pieszo –rowerowe i drogi rowerowe</a:t>
                      </a:r>
                      <a:r>
                        <a:rPr lang="pl-PL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prowadzone niezależnie od sieci ulic/dróg</a:t>
                      </a:r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8946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Przekształcanie chodników/ dróg dla pieszych w ciągi pieszo</a:t>
                      </a:r>
                      <a:r>
                        <a:rPr lang="pl-PL" sz="1800" kern="1200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rowerowe (</a:t>
                      </a:r>
                      <a:r>
                        <a:rPr lang="pl-PL" sz="1800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różnych układach pierwszeństwa, nieobowiązkowe dla cyklistów)</a:t>
                      </a:r>
                      <a:endParaRPr lang="pl-PL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trzałka w dół 9"/>
          <p:cNvSpPr/>
          <p:nvPr/>
        </p:nvSpPr>
        <p:spPr>
          <a:xfrm>
            <a:off x="1331550" y="1714488"/>
            <a:ext cx="500066" cy="2786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7887892" y="1285860"/>
            <a:ext cx="428628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971500" y="5733320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opracowanie własne na podstawie prezentacji A. </a:t>
            </a:r>
            <a:r>
              <a:rPr lang="pl-PL" sz="1200" dirty="0" err="1"/>
              <a:t>Sully’ego</a:t>
            </a:r>
            <a:r>
              <a:rPr lang="pl-PL" sz="1200" dirty="0"/>
              <a:t> dot. projektu BYPAD. Tczew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679450" y="908650"/>
            <a:ext cx="8464550" cy="1296180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None/>
            </a:pPr>
            <a:r>
              <a:rPr lang="pl-PL" sz="2800" dirty="0">
                <a:solidFill>
                  <a:srgbClr val="000000"/>
                </a:solidFill>
              </a:rPr>
              <a:t>1. Kwestie rozwiązań infrastruktury komunikacyjnej miasta są obszarem występowania </a:t>
            </a:r>
            <a:r>
              <a:rPr lang="pl-PL" sz="2800" b="1" dirty="0">
                <a:solidFill>
                  <a:srgbClr val="FF0000"/>
                </a:solidFill>
              </a:rPr>
              <a:t>najwyraźniejszych konfliktów</a:t>
            </a:r>
            <a:r>
              <a:rPr lang="pl-PL" sz="2800" dirty="0">
                <a:solidFill>
                  <a:srgbClr val="000000"/>
                </a:solidFill>
              </a:rPr>
              <a:t> o jego przyszłość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nl-BE" sz="2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313" y="115888"/>
            <a:ext cx="7286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000000"/>
                </a:solidFill>
                <a:latin typeface="+mn-lt"/>
              </a:rPr>
              <a:t>Podsumowanie i wnioski</a:t>
            </a:r>
            <a:endParaRPr lang="en-US" sz="2800" b="1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1403350" y="692150"/>
            <a:ext cx="7740650" cy="0"/>
          </a:xfrm>
          <a:prstGeom prst="line">
            <a:avLst/>
          </a:prstGeom>
          <a:ln w="444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31923" y="2348850"/>
            <a:ext cx="85010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pl-PL" sz="2800" dirty="0">
                <a:latin typeface="+mj-lt"/>
              </a:rPr>
              <a:t>2. Warto je wykorzystać dla rozwoju Ostródy</a:t>
            </a:r>
            <a:endParaRPr lang="pl-PL" sz="2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24417" y="2780910"/>
            <a:ext cx="81241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pl-PL" sz="2800" dirty="0">
                <a:solidFill>
                  <a:srgbClr val="000000"/>
                </a:solidFill>
                <a:latin typeface="+mj-lt"/>
              </a:rPr>
              <a:t>3. Warunkiem znalezienia </a:t>
            </a:r>
            <a:r>
              <a:rPr lang="pl-PL" sz="2800" b="1" dirty="0">
                <a:solidFill>
                  <a:srgbClr val="FF0000"/>
                </a:solidFill>
                <a:latin typeface="+mj-lt"/>
              </a:rPr>
              <a:t>dobrych rozwiązań </a:t>
            </a:r>
            <a:r>
              <a:rPr lang="pl-PL" sz="2800" dirty="0">
                <a:solidFill>
                  <a:srgbClr val="000000"/>
                </a:solidFill>
                <a:latin typeface="+mj-lt"/>
              </a:rPr>
              <a:t>tych konfliktów jest stworzenie dobrych form zinstytucjonalizowanego dialogu postulowanych w zapisach Gdańskiej Karty Mobilności Aktywnej z 2010 roku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10703" y="4956842"/>
            <a:ext cx="82850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pl-PL" sz="2800" dirty="0">
                <a:latin typeface="+mj-lt"/>
              </a:rPr>
              <a:t>4. Nie ma potrzeby wymyślania na nowo dobrych wzorów – są one dostępne na wyciągnięcie ręki</a:t>
            </a:r>
          </a:p>
        </p:txBody>
      </p:sp>
    </p:spTree>
    <p:extLst>
      <p:ext uri="{BB962C8B-B14F-4D97-AF65-F5344CB8AC3E}">
        <p14:creationId xmlns:p14="http://schemas.microsoft.com/office/powerpoint/2010/main" val="63753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110215_ppt template">
  <a:themeElements>
    <a:clrScheme name="ECF presentation theme">
      <a:dk1>
        <a:srgbClr val="009CAF"/>
      </a:dk1>
      <a:lt1>
        <a:sysClr val="window" lastClr="FFFFFF"/>
      </a:lt1>
      <a:dk2>
        <a:srgbClr val="009CA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110215_ppt template</Template>
  <TotalTime>3592</TotalTime>
  <Words>1115</Words>
  <Application>Microsoft Office PowerPoint</Application>
  <PresentationFormat>Pokaz na ekranie (4:3)</PresentationFormat>
  <Paragraphs>122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110215_ppt template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bosflo</dc:creator>
  <cp:lastModifiedBy>admin</cp:lastModifiedBy>
  <cp:revision>331</cp:revision>
  <dcterms:created xsi:type="dcterms:W3CDTF">2011-05-19T09:28:23Z</dcterms:created>
  <dcterms:modified xsi:type="dcterms:W3CDTF">2020-12-09T11:29:42Z</dcterms:modified>
</cp:coreProperties>
</file>