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70" r:id="rId7"/>
    <p:sldId id="273" r:id="rId8"/>
    <p:sldId id="271" r:id="rId9"/>
    <p:sldId id="272" r:id="rId10"/>
    <p:sldId id="260" r:id="rId11"/>
    <p:sldId id="274" r:id="rId12"/>
    <p:sldId id="275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GWYrQivfJFHYk6hz+3orJr5b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36" autoAdjust="0"/>
  </p:normalViewPr>
  <p:slideViewPr>
    <p:cSldViewPr snapToGrid="0">
      <p:cViewPr varScale="1">
        <p:scale>
          <a:sx n="77" d="100"/>
          <a:sy n="77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172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66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7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8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61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11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7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08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77d0dae1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1077d0dae1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74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606829" y="742348"/>
            <a:ext cx="7473142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3600" dirty="0"/>
              <a:t>Benchmarking rozwiązań w zakresie informacji drogowych o zamkniętych przejazdach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l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3600" dirty="0"/>
              <a:t>RCIS Roberts Bank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3600" dirty="0"/>
              <a:t>ZDM Poznań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l" sz="3600" dirty="0"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Cel rozwiązania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4" name="Google Shape;64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26" y="428700"/>
            <a:ext cx="1616575" cy="37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6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000625" y="2571750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Modernizacja sygnalizacji świetlnej na skrzyżowaniu ul. Góreckiej i Czechosłowackiej, połączona ze zmianą w organizacji ruchu miała rozwiązać dwa główne problemy występujące w tej części miasta. Pierwszy to korkowanie się północnego wlotu skrzyżowania spowodowane częstym zamykaniem przejazdów kolejowych na ul. Góreckiej. Drugi to utrudnienie wyjazdu autobusów z przystanku znajdującego się na południowym wlocie ul. Góreckiej przez pojazdy jadące na wprost.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08504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26" y="428700"/>
            <a:ext cx="1616575" cy="37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6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058814" y="3037827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Rozwiązanie polegało na instalacji detektorów, których zadaniem jest wykrywanie samochodów ustawiających się przed zamkniętymi szlabanami od strony ul. Czechosłowackiej. </a:t>
            </a:r>
          </a:p>
          <a:p>
            <a:pPr algn="just"/>
            <a:endParaRPr lang="pl-P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Gdy kolejka aut osiągnie długość ok. 50 metrów, sterownik sygnalizacji świetlnej uniemożliwia wjazd w północny wlot ul. Góreckiej kolejnym pojazdom. Ponadto na tablicach LED, zamontowanych na skrzyżowaniu z ul. Czechosłowacką pojawia się komunikat o zamkniętym przejeździe kolejowym. Jednocześnie w czasie zamknięcia przejazdu sterownik sygnalizacji wydłuży czas nadawania zielonego światła dla ul. Czechosłowackiej.</a:t>
            </a: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63;g1077d0dae18_1_4">
            <a:extLst>
              <a:ext uri="{FF2B5EF4-FFF2-40B4-BE49-F238E27FC236}">
                <a16:creationId xmlns:a16="http://schemas.microsoft.com/office/drawing/2014/main" id="{85FD7BB5-E24E-4B3F-8E4E-1505B0E5EF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Zastosowana technologia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81316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26" y="428700"/>
            <a:ext cx="1616575" cy="37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6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589747" y="1100962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Ok. 350 tys. PLN</a:t>
            </a:r>
            <a:endParaRPr lang="pl-PL" sz="1800" b="1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  <a:p>
            <a:pPr algn="just"/>
            <a:endParaRPr lang="pl-PL" sz="1800" b="1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63;g1077d0dae18_1_4">
            <a:extLst>
              <a:ext uri="{FF2B5EF4-FFF2-40B4-BE49-F238E27FC236}">
                <a16:creationId xmlns:a16="http://schemas.microsoft.com/office/drawing/2014/main" id="{85FD7BB5-E24E-4B3F-8E4E-1505B0E5EF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Koszt rozwiązania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56501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1611587" y="-3846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300" dirty="0">
                <a:solidFill>
                  <a:srgbClr val="0000FF"/>
                </a:solidFill>
                <a:latin typeface="Barlow"/>
                <a:sym typeface="Barlow"/>
              </a:rPr>
              <a:t>Railway Crossing Information System</a:t>
            </a: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5">
            <a:alphaModFix/>
          </a:blip>
          <a:srcRect l="12819" r="18739"/>
          <a:stretch/>
        </p:blipFill>
        <p:spPr>
          <a:xfrm>
            <a:off x="351402" y="659059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386117" y="2457624"/>
            <a:ext cx="7026363" cy="218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System ten został wdrożony w Kanadzie w korytarzu kolejowym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Roberts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Bank.  Jest ważny 70-kilometrowy odcinek łączący największy w Kanadzie obiekt kontenerowy i główny terminal węglowy w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Roberts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Bank (na południe od Vancouver) z siecią kolejową Ameryki Północnej. Obejmuje on 6 znaków zmiennej treści rozmieszczonych na głównych skrzyżowaniach drogowych.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/>
            <a:r>
              <a:rPr lang="pl-PL" sz="18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Celem Systemu Informacji o Przejazdach Kolejowych (RCIS) jest dostarczanie kierowcom aktualnych informacji o przejazdach kolejowych, dzięki czemu mogą oni podejmować świadome decyzje dotyczące podróży, przyczyniając się do zmniejszenia lokalnych zatorów i opóźnień dla kierowców przejeżdżających przez </a:t>
            </a:r>
            <a:r>
              <a:rPr lang="pl-PL" sz="1800" b="1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Roberts</a:t>
            </a:r>
            <a:r>
              <a:rPr lang="pl-PL" sz="18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Bank </a:t>
            </a:r>
            <a:r>
              <a:rPr lang="pl-PL" sz="1800" b="1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Rail</a:t>
            </a:r>
            <a:r>
              <a:rPr lang="pl-PL" sz="18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l-PL" sz="1800" b="1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Corridor</a:t>
            </a:r>
            <a:r>
              <a:rPr lang="pl-PL" sz="18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(RBRC)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84351" y="-52941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Lokalizacje znaków zmiennej treści (1-6)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7A35C2-E82D-49CD-AF27-97629774C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263" y="602149"/>
            <a:ext cx="5442333" cy="41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Informacje dla kierówców na znaku zmiennej treści 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8" y="4593177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5">
            <a:alphaModFix/>
          </a:blip>
          <a:srcRect l="12819" r="18739"/>
          <a:stretch/>
        </p:blipFill>
        <p:spPr>
          <a:xfrm>
            <a:off x="5971997" y="4601924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194924" y="1230749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Znak zmiennej treści wyświetla następujące informacje: 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/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Nazwa najbliższego przejazdu kolejowego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Status przejazdów w momencie szacowanego dojazdu kierowcy do poszczególnych przejazdów  (otwarty / jedzie pociąg)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Kierunek jazdy pociągu </a:t>
            </a:r>
            <a:endParaRPr lang="en-US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82211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Informacje dla kierówców na znaku zmiennej treści 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8" y="4593177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5">
            <a:alphaModFix/>
          </a:blip>
          <a:srcRect l="12819" r="18739"/>
          <a:stretch/>
        </p:blipFill>
        <p:spPr>
          <a:xfrm>
            <a:off x="5971997" y="4601924"/>
            <a:ext cx="2884075" cy="4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B7E0C01-1BC7-42D5-A69D-F5CE28992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747" y="1050019"/>
            <a:ext cx="6034941" cy="33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394823" y="322071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lang="en-US"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-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Korzyści z zastosowania systemu </a:t>
            </a: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8" y="4593177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5">
            <a:alphaModFix/>
          </a:blip>
          <a:srcRect l="12819" r="18739"/>
          <a:stretch/>
        </p:blipFill>
        <p:spPr>
          <a:xfrm>
            <a:off x="5971997" y="4601924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082590" y="2457624"/>
            <a:ext cx="7773482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Zapewnia kierowcom w odpowiednim czasie informację o statusie przejazdów, co pozwala im wybrać najlepszą drogę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Zmniejsza zatory i opóźnienia dla kierowców przekraczających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Roberts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Bank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Rail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Corridor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(RBRC) w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gminach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Langley</a:t>
            </a: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i </a:t>
            </a:r>
            <a:r>
              <a:rPr lang="pl-PL" sz="18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Surrey</a:t>
            </a:r>
            <a:endParaRPr lang="pl-PL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Poprawia dostępność alternatywnych dróg dla zmotoryzowanych i pojazdów służb ratowniczych, gdy pociągi zajmują przejazdy kolejowe.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Zwiększa bezpieczeństwo i jakość życia społeczności i jakość życia.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Zmniejszenie emisji gazów cieplarnianych dzięki skróceniu czasu pracy silników podczas postojów na przejazdach</a:t>
            </a:r>
            <a:endParaRPr lang="en-US" sz="18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0922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394823" y="575659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Finansowanie = 3,8 mln $ 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4" name="Google Shape;64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26" y="428700"/>
            <a:ext cx="1616575" cy="37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6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141941" y="1573212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 realizowany był w partnerstwie: 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  <a:p>
            <a:pPr marL="285750" indent="-285750" algn="just"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sym typeface="Barlow"/>
              </a:rPr>
              <a:t>Rząd kanadyjski – $300,000</a:t>
            </a:r>
          </a:p>
          <a:p>
            <a:pPr marL="285750" indent="-285750" algn="just"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sym typeface="Barlow"/>
              </a:rPr>
              <a:t>Prowincja Kolumbia Brytyjska  - $300,000</a:t>
            </a:r>
          </a:p>
          <a:p>
            <a:pPr marL="285750" indent="-285750" algn="just">
              <a:buFontTx/>
              <a:buChar char="-"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sym typeface="Barlow"/>
              </a:rPr>
              <a:t>Port Vancouver - $300,000</a:t>
            </a:r>
          </a:p>
          <a:p>
            <a:pPr marL="285750" indent="-285750" algn="just">
              <a:buFontTx/>
              <a:buChar char="-"/>
            </a:pPr>
            <a:r>
              <a:rPr lang="pl-PL" sz="1800" dirty="0" err="1">
                <a:solidFill>
                  <a:schemeClr val="tx1"/>
                </a:solidFill>
                <a:latin typeface="Calibri" panose="020F0502020204030204" pitchFamily="34" charset="0"/>
                <a:sym typeface="Barlow"/>
              </a:rPr>
              <a:t>TransLink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sym typeface="Barlow"/>
              </a:rPr>
              <a:t> - Zarząd Transportu Południowego Wybrzeża Kolumbii Brytyjskiej - $2,900,000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538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7d0dae18_1_4"/>
          <p:cNvSpPr txBox="1">
            <a:spLocks noGrp="1"/>
          </p:cNvSpPr>
          <p:nvPr>
            <p:ph type="ctrTitle"/>
          </p:nvPr>
        </p:nvSpPr>
        <p:spPr>
          <a:xfrm>
            <a:off x="597462" y="2244205"/>
            <a:ext cx="8520600" cy="6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POZNAŃ </a:t>
            </a:r>
            <a:b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</a:br>
            <a:b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l" sz="3700" dirty="0">
                <a:solidFill>
                  <a:srgbClr val="0000FF"/>
                </a:solidFill>
                <a:latin typeface="Barlow"/>
                <a:ea typeface="Barlow"/>
                <a:cs typeface="Barlow"/>
                <a:sym typeface="Barlow"/>
              </a:rPr>
              <a:t>DETEKCJA POJAZDÓW PRZED ZAMKNIĘTYM SZLABANEM </a:t>
            </a:r>
            <a:endParaRPr sz="3700" dirty="0">
              <a:solidFill>
                <a:srgbClr val="0000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077d0dae18_1_4"/>
          <p:cNvPicPr preferRelativeResize="0"/>
          <p:nvPr/>
        </p:nvPicPr>
        <p:blipFill rotWithShape="1">
          <a:blip r:embed="rId5">
            <a:alphaModFix/>
          </a:blip>
          <a:srcRect l="12819" r="18739"/>
          <a:stretch/>
        </p:blipFill>
        <p:spPr>
          <a:xfrm>
            <a:off x="3129970" y="79500"/>
            <a:ext cx="2884075" cy="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g1077d0dae18_1_4">
            <a:extLst>
              <a:ext uri="{FF2B5EF4-FFF2-40B4-BE49-F238E27FC236}">
                <a16:creationId xmlns:a16="http://schemas.microsoft.com/office/drawing/2014/main" id="{FD9CC6A9-22C3-4FEA-8E1E-7A1B8E0A5E31}"/>
              </a:ext>
            </a:extLst>
          </p:cNvPr>
          <p:cNvSpPr txBox="1">
            <a:spLocks/>
          </p:cNvSpPr>
          <p:nvPr/>
        </p:nvSpPr>
        <p:spPr>
          <a:xfrm>
            <a:off x="1482763" y="1573212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sym typeface="Barlow"/>
            </a:endParaRPr>
          </a:p>
        </p:txBody>
      </p:sp>
      <p:sp>
        <p:nvSpPr>
          <p:cNvPr id="8" name="Google Shape;63;g1077d0dae18_1_4">
            <a:extLst>
              <a:ext uri="{FF2B5EF4-FFF2-40B4-BE49-F238E27FC236}">
                <a16:creationId xmlns:a16="http://schemas.microsoft.com/office/drawing/2014/main" id="{5D4A4ECC-0FFC-4184-933A-8F857AED0048}"/>
              </a:ext>
            </a:extLst>
          </p:cNvPr>
          <p:cNvSpPr txBox="1">
            <a:spLocks/>
          </p:cNvSpPr>
          <p:nvPr/>
        </p:nvSpPr>
        <p:spPr>
          <a:xfrm>
            <a:off x="1000625" y="2571750"/>
            <a:ext cx="7026363" cy="199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Barlow"/>
                <a:cs typeface="Barlow"/>
                <a:sym typeface="Barlow"/>
              </a:rPr>
              <a:t>Źródło: ZDM Poznań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95666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1077d0dae18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0749"/>
            <a:ext cx="1194924" cy="2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077d0dae18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910" y="4642574"/>
            <a:ext cx="5326173" cy="3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Obraz zawierający tekst, niebo, zewnętrzne, drzewo&#10;&#10;Opis wygenerowany automatycznie">
            <a:extLst>
              <a:ext uri="{FF2B5EF4-FFF2-40B4-BE49-F238E27FC236}">
                <a16:creationId xmlns:a16="http://schemas.microsoft.com/office/drawing/2014/main" id="{020EAA69-0298-4BF9-9EAF-011DA404F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435" y="224318"/>
            <a:ext cx="7042295" cy="46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67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10129</TotalTime>
  <Words>460</Words>
  <Application>Microsoft Office PowerPoint</Application>
  <PresentationFormat>Pokaz na ekranie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Wingdings</vt:lpstr>
      <vt:lpstr>Barlow</vt:lpstr>
      <vt:lpstr>Calibri</vt:lpstr>
      <vt:lpstr>Simple Light</vt:lpstr>
      <vt:lpstr>Prezentacja programu PowerPoint</vt:lpstr>
      <vt:lpstr>Railway Crossing Information System</vt:lpstr>
      <vt:lpstr> Lokalizacje znaków zmiennej treści (1-6)</vt:lpstr>
      <vt:lpstr> Informacje dla kierówców na znaku zmiennej treści </vt:lpstr>
      <vt:lpstr> Informacje dla kierówców na znaku zmiennej treści </vt:lpstr>
      <vt:lpstr> Korzyści z zastosowania systemu </vt:lpstr>
      <vt:lpstr> Finansowanie = 3,8 mln $ </vt:lpstr>
      <vt:lpstr> POZNAŃ   DETEKCJA POJAZDÓW PRZED ZAMKNIĘTYM SZLABANEM </vt:lpstr>
      <vt:lpstr>Prezentacja programu PowerPoint</vt:lpstr>
      <vt:lpstr> Cel rozwiązania</vt:lpstr>
      <vt:lpstr> Zastosowana technologia</vt:lpstr>
      <vt:lpstr> Koszt rozwiązania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</dc:creator>
  <cp:lastModifiedBy>AB</cp:lastModifiedBy>
  <cp:revision>18</cp:revision>
  <dcterms:modified xsi:type="dcterms:W3CDTF">2022-03-17T13:52:53Z</dcterms:modified>
</cp:coreProperties>
</file>